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04" autoAdjust="0"/>
  </p:normalViewPr>
  <p:slideViewPr>
    <p:cSldViewPr>
      <p:cViewPr>
        <p:scale>
          <a:sx n="112" d="100"/>
          <a:sy n="112" d="100"/>
        </p:scale>
        <p:origin x="-94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4B704F-F6AE-44F3-B447-3EF864679FEE}" type="datetimeFigureOut">
              <a:rPr lang="pl-PL" smtClean="0"/>
              <a:t>2015-06-10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CD170-52A9-4D0E-ACA6-715A8346E531}" type="slidenum">
              <a:rPr lang="pl-PL" smtClean="0"/>
              <a:t>‹#›</a:t>
            </a:fld>
            <a:endParaRPr lang="pl-PL"/>
          </a:p>
        </p:txBody>
      </p:sp>
    </p:spTree>
    <p:extLst>
      <p:ext uri="{BB962C8B-B14F-4D97-AF65-F5344CB8AC3E}">
        <p14:creationId xmlns:p14="http://schemas.microsoft.com/office/powerpoint/2010/main" val="181753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6F4FBA1-FF39-4E53-810E-B98092400969}" type="datetimeFigureOut">
              <a:rPr lang="pl-PL" smtClean="0"/>
              <a:pPr/>
              <a:t>2015-06-10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06E8842-0E44-427D-86CA-E222007A5C8E}"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6F4FBA1-FF39-4E53-810E-B98092400969}" type="datetimeFigureOut">
              <a:rPr lang="pl-PL" smtClean="0"/>
              <a:pPr/>
              <a:t>2015-06-10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06E8842-0E44-427D-86CA-E222007A5C8E}"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6F4FBA1-FF39-4E53-810E-B98092400969}" type="datetimeFigureOut">
              <a:rPr lang="pl-PL" smtClean="0"/>
              <a:pPr/>
              <a:t>2015-06-10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06E8842-0E44-427D-86CA-E222007A5C8E}"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6F4FBA1-FF39-4E53-810E-B98092400969}" type="datetimeFigureOut">
              <a:rPr lang="pl-PL" smtClean="0"/>
              <a:pPr/>
              <a:t>2015-06-10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06E8842-0E44-427D-86CA-E222007A5C8E}"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6F4FBA1-FF39-4E53-810E-B98092400969}" type="datetimeFigureOut">
              <a:rPr lang="pl-PL" smtClean="0"/>
              <a:pPr/>
              <a:t>2015-06-10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306E8842-0E44-427D-86CA-E222007A5C8E}"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6F4FBA1-FF39-4E53-810E-B98092400969}" type="datetimeFigureOut">
              <a:rPr lang="pl-PL" smtClean="0"/>
              <a:pPr/>
              <a:t>2015-06-10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306E8842-0E44-427D-86CA-E222007A5C8E}"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6F4FBA1-FF39-4E53-810E-B98092400969}" type="datetimeFigureOut">
              <a:rPr lang="pl-PL" smtClean="0"/>
              <a:pPr/>
              <a:t>2015-06-10</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306E8842-0E44-427D-86CA-E222007A5C8E}"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6F4FBA1-FF39-4E53-810E-B98092400969}" type="datetimeFigureOut">
              <a:rPr lang="pl-PL" smtClean="0"/>
              <a:pPr/>
              <a:t>2015-06-10</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306E8842-0E44-427D-86CA-E222007A5C8E}"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6F4FBA1-FF39-4E53-810E-B98092400969}" type="datetimeFigureOut">
              <a:rPr lang="pl-PL" smtClean="0"/>
              <a:pPr/>
              <a:t>2015-06-10</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306E8842-0E44-427D-86CA-E222007A5C8E}"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6F4FBA1-FF39-4E53-810E-B98092400969}" type="datetimeFigureOut">
              <a:rPr lang="pl-PL" smtClean="0"/>
              <a:pPr/>
              <a:t>2015-06-10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306E8842-0E44-427D-86CA-E222007A5C8E}"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6F4FBA1-FF39-4E53-810E-B98092400969}" type="datetimeFigureOut">
              <a:rPr lang="pl-PL" smtClean="0"/>
              <a:pPr/>
              <a:t>2015-06-10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306E8842-0E44-427D-86CA-E222007A5C8E}"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4FBA1-FF39-4E53-810E-B98092400969}" type="datetimeFigureOut">
              <a:rPr lang="pl-PL" smtClean="0"/>
              <a:pPr/>
              <a:t>2015-06-10</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E8842-0E44-427D-86CA-E222007A5C8E}"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dirty="0"/>
          </a:p>
        </p:txBody>
      </p:sp>
      <p:pic>
        <p:nvPicPr>
          <p:cNvPr id="4" name="Obraz 3" descr="owoce_i_warzywa_2560x1600_001 (1).jpg"/>
          <p:cNvPicPr>
            <a:picLocks noChangeAspect="1"/>
          </p:cNvPicPr>
          <p:nvPr/>
        </p:nvPicPr>
        <p:blipFill>
          <a:blip r:embed="rId2" cstate="print"/>
          <a:stretch>
            <a:fillRect/>
          </a:stretch>
        </p:blipFill>
        <p:spPr>
          <a:xfrm>
            <a:off x="-1404664" y="0"/>
            <a:ext cx="11463064" cy="7164415"/>
          </a:xfrm>
          <a:prstGeom prst="rect">
            <a:avLst/>
          </a:prstGeom>
          <a:ln>
            <a:noFill/>
          </a:ln>
          <a:effectLst>
            <a:glow rad="63500">
              <a:schemeClr val="accent1">
                <a:satMod val="175000"/>
                <a:alpha val="40000"/>
              </a:schemeClr>
            </a:glow>
            <a:outerShdw blurRad="292100" dist="139700" dir="2700000" algn="tl" rotWithShape="0">
              <a:srgbClr val="333333">
                <a:alpha val="65000"/>
              </a:srgbClr>
            </a:outerShdw>
          </a:effectLst>
        </p:spPr>
      </p:pic>
      <p:sp>
        <p:nvSpPr>
          <p:cNvPr id="5" name="pole tekstowe 4"/>
          <p:cNvSpPr txBox="1"/>
          <p:nvPr/>
        </p:nvSpPr>
        <p:spPr>
          <a:xfrm>
            <a:off x="467544" y="692696"/>
            <a:ext cx="7992888" cy="3416320"/>
          </a:xfrm>
          <a:prstGeom prst="rect">
            <a:avLst/>
          </a:prstGeom>
          <a:noFill/>
          <a:effectLst>
            <a:outerShdw blurRad="50800" dist="38100" dir="2700000" algn="tl" rotWithShape="0">
              <a:prstClr val="black">
                <a:alpha val="40000"/>
              </a:prstClr>
            </a:outerShdw>
            <a:reflection blurRad="6350" stA="50000" endA="300" endPos="55000" dir="5400000" sy="-100000" algn="bl" rotWithShape="0"/>
            <a:softEdge rad="635000"/>
          </a:effectLst>
          <a:scene3d>
            <a:camera prst="orthographicFront"/>
            <a:lightRig rig="threePt" dir="t"/>
          </a:scene3d>
          <a:sp3d>
            <a:bevelT w="152400" h="50800" prst="softRound"/>
          </a:sp3d>
        </p:spPr>
        <p:txBody>
          <a:bodyPr wrap="square" rtlCol="0">
            <a:spAutoFit/>
          </a:bodyPr>
          <a:lstStyle/>
          <a:p>
            <a:pPr algn="ctr"/>
            <a:r>
              <a:rPr lang="pl-PL" sz="5400" dirty="0" smtClean="0">
                <a:solidFill>
                  <a:schemeClr val="bg1"/>
                </a:solidFill>
              </a:rPr>
              <a:t>Witam serdecznie wszystkich na pierwszym teleturnieju „Trzymaj Formę”</a:t>
            </a:r>
            <a:endParaRPr lang="pl-PL" sz="5400"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4" name="Symbol zastępczy zawartości 3" descr="69218.jpg"/>
          <p:cNvPicPr>
            <a:picLocks noGrp="1" noChangeAspect="1"/>
          </p:cNvPicPr>
          <p:nvPr>
            <p:ph idx="1"/>
          </p:nvPr>
        </p:nvPicPr>
        <p:blipFill>
          <a:blip r:embed="rId2" cstate="print"/>
          <a:stretch>
            <a:fillRect/>
          </a:stretch>
        </p:blipFill>
        <p:spPr>
          <a:xfrm>
            <a:off x="-1332656" y="-1029186"/>
            <a:ext cx="10704037" cy="7887186"/>
          </a:xfrm>
          <a:prstGeom prst="rect">
            <a:avLst/>
          </a:prstGeom>
          <a:ln>
            <a:noFill/>
          </a:ln>
          <a:effectLst>
            <a:outerShdw blurRad="292100" dist="139700" dir="2700000" algn="tl" rotWithShape="0">
              <a:srgbClr val="333333">
                <a:alpha val="65000"/>
              </a:srgbClr>
            </a:outerShdw>
          </a:effectLst>
        </p:spPr>
      </p:pic>
      <p:sp>
        <p:nvSpPr>
          <p:cNvPr id="5" name="pole tekstowe 4"/>
          <p:cNvSpPr txBox="1"/>
          <p:nvPr/>
        </p:nvSpPr>
        <p:spPr>
          <a:xfrm>
            <a:off x="971600" y="188640"/>
            <a:ext cx="7560840" cy="2123658"/>
          </a:xfrm>
          <a:prstGeom prst="rect">
            <a:avLst/>
          </a:prstGeom>
          <a:noFill/>
          <a:effectLst>
            <a:outerShdw blurRad="50800" dist="38100" dir="2700000" algn="tl" rotWithShape="0">
              <a:prstClr val="black">
                <a:alpha val="40000"/>
              </a:prstClr>
            </a:outerShdw>
            <a:reflection blurRad="6350" stA="50000" endA="295" endPos="92000" dist="101600" dir="5400000" sy="-100000" algn="bl" rotWithShape="0"/>
          </a:effectLst>
        </p:spPr>
        <p:txBody>
          <a:bodyPr wrap="square" rtlCol="0">
            <a:spAutoFit/>
          </a:bodyPr>
          <a:lstStyle/>
          <a:p>
            <a:pPr algn="ctr"/>
            <a:r>
              <a:rPr lang="pl-PL" sz="4400" dirty="0" smtClean="0">
                <a:solidFill>
                  <a:schemeClr val="bg1"/>
                </a:solidFill>
              </a:rPr>
              <a:t>Teleturniej „Trzymaj Formę” ma niestety swój krótki regulamin i kilka ważnych zasad!</a:t>
            </a:r>
            <a:endParaRPr lang="pl-PL" sz="4400" dirty="0">
              <a:solidFill>
                <a:schemeClr val="bg1"/>
              </a:solidFill>
            </a:endParaRPr>
          </a:p>
        </p:txBody>
      </p:sp>
      <p:sp>
        <p:nvSpPr>
          <p:cNvPr id="6" name="pole tekstowe 5"/>
          <p:cNvSpPr txBox="1"/>
          <p:nvPr/>
        </p:nvSpPr>
        <p:spPr>
          <a:xfrm>
            <a:off x="611560" y="2708920"/>
            <a:ext cx="7776864" cy="2246769"/>
          </a:xfrm>
          <a:prstGeom prst="rect">
            <a:avLst/>
          </a:prstGeom>
          <a:noFill/>
          <a:effectLst>
            <a:outerShdw blurRad="50800" dist="38100" dir="2700000" algn="tl" rotWithShape="0">
              <a:prstClr val="black">
                <a:alpha val="40000"/>
              </a:prstClr>
            </a:outerShdw>
          </a:effectLst>
        </p:spPr>
        <p:txBody>
          <a:bodyPr wrap="square" rtlCol="0">
            <a:spAutoFit/>
          </a:bodyPr>
          <a:lstStyle/>
          <a:p>
            <a:pPr marL="342900" indent="-342900" algn="ctr">
              <a:buAutoNum type="arabicPeriod"/>
            </a:pPr>
            <a:r>
              <a:rPr lang="pl-PL" sz="2800" dirty="0" smtClean="0">
                <a:solidFill>
                  <a:schemeClr val="bg1"/>
                </a:solidFill>
              </a:rPr>
              <a:t>Teleturniej „Trzymaj Formę” będzie rozłożony na 3 ciekawe etapy.</a:t>
            </a:r>
          </a:p>
          <a:p>
            <a:pPr marL="342900" indent="-342900" algn="ctr">
              <a:buAutoNum type="arabicPeriod"/>
            </a:pPr>
            <a:r>
              <a:rPr lang="pl-PL" sz="2800" dirty="0" smtClean="0">
                <a:solidFill>
                  <a:schemeClr val="bg1"/>
                </a:solidFill>
              </a:rPr>
              <a:t>Zostaniecie podzieleni na 4 kolorowe drużyny</a:t>
            </a:r>
          </a:p>
          <a:p>
            <a:pPr marL="514350" indent="-514350" algn="ctr"/>
            <a:r>
              <a:rPr lang="pl-PL" sz="2800" dirty="0" smtClean="0">
                <a:solidFill>
                  <a:schemeClr val="bg1"/>
                </a:solidFill>
              </a:rPr>
              <a:t>3. Każdy kto wykrzyczy prawidłową odpowiedź nie pytany zostanie </a:t>
            </a:r>
            <a:r>
              <a:rPr lang="pl-PL" sz="2800" dirty="0" err="1" smtClean="0">
                <a:solidFill>
                  <a:schemeClr val="bg1"/>
                </a:solidFill>
              </a:rPr>
              <a:t>zdyskfalifikowany</a:t>
            </a:r>
            <a:r>
              <a:rPr lang="pl-PL" sz="2800" dirty="0" smtClean="0">
                <a:solidFill>
                  <a:schemeClr val="bg1"/>
                </a:solidFill>
              </a:rPr>
              <a:t> z zabawy.</a:t>
            </a:r>
            <a:endParaRPr lang="pl-PL" sz="2800"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pokrojone-plasterki-limonki.jpg"/>
          <p:cNvPicPr>
            <a:picLocks noGrp="1" noChangeAspect="1"/>
          </p:cNvPicPr>
          <p:nvPr>
            <p:ph idx="1"/>
          </p:nvPr>
        </p:nvPicPr>
        <p:blipFill>
          <a:blip r:embed="rId2" cstate="print"/>
          <a:stretch>
            <a:fillRect/>
          </a:stretch>
        </p:blipFill>
        <p:spPr>
          <a:xfrm>
            <a:off x="-828600" y="-40496"/>
            <a:ext cx="11037594" cy="6898496"/>
          </a:xfrm>
        </p:spPr>
      </p:pic>
      <p:sp>
        <p:nvSpPr>
          <p:cNvPr id="5" name="pole tekstowe 4"/>
          <p:cNvSpPr txBox="1"/>
          <p:nvPr/>
        </p:nvSpPr>
        <p:spPr>
          <a:xfrm>
            <a:off x="3059832" y="692696"/>
            <a:ext cx="3240360" cy="1200329"/>
          </a:xfrm>
          <a:prstGeom prst="rect">
            <a:avLst/>
          </a:prstGeom>
          <a:noFill/>
          <a:effectLst>
            <a:outerShdw blurRad="50800" dist="38100" dir="2700000" algn="tl" rotWithShape="0">
              <a:prstClr val="black">
                <a:alpha val="40000"/>
              </a:prstClr>
            </a:outerShdw>
            <a:reflection blurRad="6350" stA="50000" endA="295" endPos="92000" dist="101600" dir="5400000" sy="-100000" algn="bl" rotWithShape="0"/>
          </a:effectLst>
        </p:spPr>
        <p:txBody>
          <a:bodyPr wrap="square" rtlCol="0">
            <a:spAutoFit/>
          </a:bodyPr>
          <a:lstStyle/>
          <a:p>
            <a:r>
              <a:rPr lang="pl-PL" sz="7200" dirty="0" smtClean="0">
                <a:solidFill>
                  <a:schemeClr val="bg1"/>
                </a:solidFill>
              </a:rPr>
              <a:t>Etap 1</a:t>
            </a:r>
            <a:endParaRPr lang="pl-PL" sz="7200" dirty="0">
              <a:solidFill>
                <a:schemeClr val="bg1"/>
              </a:solidFill>
            </a:endParaRPr>
          </a:p>
        </p:txBody>
      </p:sp>
      <p:sp>
        <p:nvSpPr>
          <p:cNvPr id="6" name="pole tekstowe 5"/>
          <p:cNvSpPr txBox="1"/>
          <p:nvPr/>
        </p:nvSpPr>
        <p:spPr>
          <a:xfrm>
            <a:off x="1331640" y="2348880"/>
            <a:ext cx="6192688" cy="31085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l-PL" sz="2800" dirty="0" smtClean="0">
                <a:solidFill>
                  <a:schemeClr val="bg1"/>
                </a:solidFill>
                <a:latin typeface="Arial" pitchFamily="34" charset="0"/>
                <a:cs typeface="Arial" pitchFamily="34" charset="0"/>
              </a:rPr>
              <a:t>W tym etapie każda drużyna odpowie na zakręcone, owocowe zagadki! </a:t>
            </a:r>
            <a:r>
              <a:rPr lang="pl-PL" sz="2800" dirty="0" smtClean="0">
                <a:solidFill>
                  <a:schemeClr val="bg1"/>
                </a:solidFill>
                <a:latin typeface="Arial" pitchFamily="34" charset="0"/>
                <a:cs typeface="Arial" pitchFamily="34" charset="0"/>
                <a:sym typeface="Wingdings" pitchFamily="2" charset="2"/>
              </a:rPr>
              <a:t> Każda poprawnie odgadnięta zagadka to jeden punkt oraz owoc do wygrania, jednak za błędną odpowiedź trzeba będzie przystąpić do ćwiczenia gimnastycznego… </a:t>
            </a:r>
            <a:endParaRPr lang="pl-PL" sz="2800" dirty="0">
              <a:solidFill>
                <a:schemeClr val="bg1"/>
              </a:solidFill>
              <a:latin typeface="Arial" pitchFamily="34" charset="0"/>
              <a:cs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descr="soczyste-cwiartki-arbuza.jpg"/>
          <p:cNvPicPr>
            <a:picLocks noGrp="1" noChangeAspect="1"/>
          </p:cNvPicPr>
          <p:nvPr>
            <p:ph idx="1"/>
          </p:nvPr>
        </p:nvPicPr>
        <p:blipFill>
          <a:blip r:embed="rId2" cstate="print"/>
          <a:stretch>
            <a:fillRect/>
          </a:stretch>
        </p:blipFill>
        <p:spPr>
          <a:xfrm>
            <a:off x="-1332656" y="0"/>
            <a:ext cx="11149643" cy="6968527"/>
          </a:xfrm>
        </p:spPr>
        <p:style>
          <a:lnRef idx="2">
            <a:schemeClr val="dk1"/>
          </a:lnRef>
          <a:fillRef idx="1">
            <a:schemeClr val="lt1"/>
          </a:fillRef>
          <a:effectRef idx="0">
            <a:schemeClr val="dk1"/>
          </a:effectRef>
          <a:fontRef idx="minor">
            <a:schemeClr val="dk1"/>
          </a:fontRef>
        </p:style>
      </p:pic>
      <p:sp>
        <p:nvSpPr>
          <p:cNvPr id="7" name="pole tekstowe 6"/>
          <p:cNvSpPr txBox="1"/>
          <p:nvPr/>
        </p:nvSpPr>
        <p:spPr>
          <a:xfrm>
            <a:off x="503040" y="692696"/>
            <a:ext cx="8640960" cy="1015663"/>
          </a:xfrm>
          <a:prstGeom prst="rect">
            <a:avLst/>
          </a:prstGeom>
          <a:noFill/>
          <a:effectLst>
            <a:glow rad="228600">
              <a:schemeClr val="accent6">
                <a:satMod val="175000"/>
                <a:alpha val="40000"/>
              </a:schemeClr>
            </a:glow>
          </a:effectLst>
        </p:spPr>
        <p:txBody>
          <a:bodyPr wrap="square" rtlCol="0">
            <a:spAutoFit/>
          </a:bodyPr>
          <a:lstStyle/>
          <a:p>
            <a:r>
              <a:rPr lang="pl-PL"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Pierwszy etap czas zacząć!</a:t>
            </a:r>
            <a:endParaRPr lang="pl-PL"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pole tekstowe 7"/>
          <p:cNvSpPr txBox="1"/>
          <p:nvPr/>
        </p:nvSpPr>
        <p:spPr>
          <a:xfrm>
            <a:off x="323528" y="3284984"/>
            <a:ext cx="4464496" cy="954107"/>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pl-PL" sz="2800" dirty="0" smtClean="0">
                <a:solidFill>
                  <a:schemeClr val="bg1"/>
                </a:solidFill>
              </a:rPr>
              <a:t>Jest czerwone jak serduszko,</a:t>
            </a:r>
          </a:p>
          <a:p>
            <a:pPr algn="ctr"/>
            <a:r>
              <a:rPr lang="pl-PL" sz="2800" dirty="0" smtClean="0">
                <a:solidFill>
                  <a:schemeClr val="bg1"/>
                </a:solidFill>
              </a:rPr>
              <a:t>Rośnie w sadzie to….</a:t>
            </a:r>
            <a:endParaRPr lang="pl-PL" sz="2800" dirty="0">
              <a:solidFill>
                <a:schemeClr val="bg1"/>
              </a:solidFill>
            </a:endParaRPr>
          </a:p>
        </p:txBody>
      </p:sp>
      <p:sp>
        <p:nvSpPr>
          <p:cNvPr id="9" name="pole tekstowe 8"/>
          <p:cNvSpPr txBox="1"/>
          <p:nvPr/>
        </p:nvSpPr>
        <p:spPr>
          <a:xfrm>
            <a:off x="-1620688" y="1772816"/>
            <a:ext cx="45719" cy="523220"/>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endParaRPr lang="pl-PL" sz="2800" dirty="0">
              <a:solidFill>
                <a:schemeClr val="bg1"/>
              </a:solidFill>
            </a:endParaRPr>
          </a:p>
        </p:txBody>
      </p:sp>
      <p:sp>
        <p:nvSpPr>
          <p:cNvPr id="10" name="pole tekstowe 9"/>
          <p:cNvSpPr txBox="1"/>
          <p:nvPr/>
        </p:nvSpPr>
        <p:spPr>
          <a:xfrm>
            <a:off x="4788024" y="3284984"/>
            <a:ext cx="4104456" cy="954107"/>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pl-PL" sz="2800" dirty="0" smtClean="0">
                <a:solidFill>
                  <a:schemeClr val="bg1"/>
                </a:solidFill>
              </a:rPr>
              <a:t>Jest to owoc dobrze znany,</a:t>
            </a:r>
          </a:p>
          <a:p>
            <a:pPr algn="ctr"/>
            <a:r>
              <a:rPr lang="pl-PL" sz="2800" dirty="0" smtClean="0">
                <a:solidFill>
                  <a:schemeClr val="bg1"/>
                </a:solidFill>
              </a:rPr>
              <a:t>Jedzą go małpki, to…</a:t>
            </a:r>
          </a:p>
        </p:txBody>
      </p:sp>
      <p:sp>
        <p:nvSpPr>
          <p:cNvPr id="11" name="pole tekstowe 10"/>
          <p:cNvSpPr txBox="1"/>
          <p:nvPr/>
        </p:nvSpPr>
        <p:spPr>
          <a:xfrm>
            <a:off x="4788024" y="2132856"/>
            <a:ext cx="4104456" cy="954107"/>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pl-PL" sz="2800" dirty="0" smtClean="0">
                <a:solidFill>
                  <a:schemeClr val="bg1"/>
                </a:solidFill>
              </a:rPr>
              <a:t>Ma zielony garniturek,</a:t>
            </a:r>
          </a:p>
          <a:p>
            <a:pPr algn="ctr"/>
            <a:r>
              <a:rPr lang="pl-PL" sz="2800" dirty="0" smtClean="0">
                <a:solidFill>
                  <a:schemeClr val="bg1"/>
                </a:solidFill>
              </a:rPr>
              <a:t>To warzywo, to…</a:t>
            </a:r>
            <a:endParaRPr lang="pl-PL" sz="2800" dirty="0">
              <a:solidFill>
                <a:schemeClr val="bg1"/>
              </a:solidFill>
            </a:endParaRPr>
          </a:p>
        </p:txBody>
      </p:sp>
      <p:sp>
        <p:nvSpPr>
          <p:cNvPr id="13" name="pole tekstowe 12"/>
          <p:cNvSpPr txBox="1"/>
          <p:nvPr/>
        </p:nvSpPr>
        <p:spPr>
          <a:xfrm>
            <a:off x="323528" y="2132856"/>
            <a:ext cx="4464496" cy="954107"/>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r>
              <a:rPr lang="pl-PL" sz="2800" dirty="0" smtClean="0">
                <a:solidFill>
                  <a:schemeClr val="bg1"/>
                </a:solidFill>
              </a:rPr>
              <a:t>Ma kształt jajka to was dziwi,</a:t>
            </a:r>
          </a:p>
          <a:p>
            <a:pPr algn="ctr"/>
            <a:r>
              <a:rPr lang="pl-PL" sz="2800" dirty="0" smtClean="0">
                <a:solidFill>
                  <a:schemeClr val="bg1"/>
                </a:solidFill>
              </a:rPr>
              <a:t>Jest zielone, to jest…</a:t>
            </a:r>
            <a:endParaRPr lang="pl-PL" sz="2800" dirty="0">
              <a:solidFill>
                <a:schemeClr val="bg1"/>
              </a:solidFill>
            </a:endParaRPr>
          </a:p>
        </p:txBody>
      </p:sp>
      <p:sp>
        <p:nvSpPr>
          <p:cNvPr id="17" name="pole tekstowe 16"/>
          <p:cNvSpPr txBox="1"/>
          <p:nvPr/>
        </p:nvSpPr>
        <p:spPr>
          <a:xfrm>
            <a:off x="-1908720" y="2636912"/>
            <a:ext cx="288032" cy="523220"/>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endParaRPr lang="pl-PL" sz="2800"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Etap 2</a:t>
            </a:r>
            <a:endParaRPr lang="pl-PL" dirty="0"/>
          </a:p>
        </p:txBody>
      </p:sp>
      <p:pic>
        <p:nvPicPr>
          <p:cNvPr id="4" name="Symbol zastępczy zawartości 3" descr="polowki-pomaranczy.jpeg"/>
          <p:cNvPicPr>
            <a:picLocks noGrp="1" noChangeAspect="1"/>
          </p:cNvPicPr>
          <p:nvPr>
            <p:ph idx="1"/>
          </p:nvPr>
        </p:nvPicPr>
        <p:blipFill>
          <a:blip r:embed="rId2" cstate="print"/>
          <a:stretch>
            <a:fillRect/>
          </a:stretch>
        </p:blipFill>
        <p:spPr>
          <a:xfrm>
            <a:off x="-1764704" y="0"/>
            <a:ext cx="10908704" cy="6858000"/>
          </a:xfrm>
        </p:spPr>
      </p:pic>
      <p:sp>
        <p:nvSpPr>
          <p:cNvPr id="5" name="pole tekstowe 4"/>
          <p:cNvSpPr txBox="1"/>
          <p:nvPr/>
        </p:nvSpPr>
        <p:spPr>
          <a:xfrm>
            <a:off x="3275856" y="404664"/>
            <a:ext cx="2808312" cy="1200329"/>
          </a:xfrm>
          <a:prstGeom prst="rect">
            <a:avLst/>
          </a:prstGeom>
          <a:noFill/>
          <a:effectLst>
            <a:outerShdw blurRad="50800" dist="38100" dir="2700000" algn="tl" rotWithShape="0">
              <a:prstClr val="black">
                <a:alpha val="40000"/>
              </a:prstClr>
            </a:outerShdw>
          </a:effectLst>
        </p:spPr>
        <p:txBody>
          <a:bodyPr wrap="square" rtlCol="0">
            <a:spAutoFit/>
          </a:bodyPr>
          <a:lstStyle/>
          <a:p>
            <a:r>
              <a:rPr lang="pl-PL" sz="7200" dirty="0" smtClean="0">
                <a:solidFill>
                  <a:schemeClr val="bg1"/>
                </a:solidFill>
              </a:rPr>
              <a:t>Etap 2</a:t>
            </a:r>
            <a:endParaRPr lang="pl-PL" sz="7200" dirty="0">
              <a:solidFill>
                <a:schemeClr val="bg1"/>
              </a:solidFill>
            </a:endParaRPr>
          </a:p>
        </p:txBody>
      </p:sp>
      <p:sp>
        <p:nvSpPr>
          <p:cNvPr id="6" name="pole tekstowe 5"/>
          <p:cNvSpPr txBox="1"/>
          <p:nvPr/>
        </p:nvSpPr>
        <p:spPr>
          <a:xfrm>
            <a:off x="1475656" y="1700808"/>
            <a:ext cx="6408712"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l-PL" sz="2400" dirty="0" smtClean="0">
                <a:solidFill>
                  <a:schemeClr val="bg1"/>
                </a:solidFill>
              </a:rPr>
              <a:t>W tym etapie będziecie musieli się zmierzyć z odgadywaniem owoców. Łatwe? Tym razem nie będzie gier słownych. Tym razem musicie odgadnąć jaki to owoc po węchu, smaku lub dotknięciu. Uwaga!!! Na sam początek  wąchacie owoc. Jeżeli zgadniecie- 3 p. jeżeli nie kosztujecie owoc, jeżeli odgadniecie jaki to 2p. Jeżeli nie to dotykacie owoc, jeżeli zgadniecie 1p. Jeżeli nie 0p.  Każda drużyna dostanie oczywiście inny owoc/warzywo. Jednak to jakie dostaniecie warzywo/owoc świadczy o tym co wylosujecie w SUPERKOLE.</a:t>
            </a:r>
            <a:endParaRPr lang="pl-PL" sz="2400"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descr="Fotolia_28266943_S-e1324293047334.jpg"/>
          <p:cNvPicPr>
            <a:picLocks noGrp="1" noChangeAspect="1"/>
          </p:cNvPicPr>
          <p:nvPr>
            <p:ph idx="1"/>
          </p:nvPr>
        </p:nvPicPr>
        <p:blipFill>
          <a:blip r:embed="rId2" cstate="print"/>
          <a:stretch>
            <a:fillRect/>
          </a:stretch>
        </p:blipFill>
        <p:spPr>
          <a:xfrm>
            <a:off x="0" y="-1323528"/>
            <a:ext cx="9881572" cy="9881572"/>
          </a:xfrm>
          <a:prstGeom prst="rect">
            <a:avLst/>
          </a:prstGeom>
          <a:ln>
            <a:noFill/>
          </a:ln>
          <a:effectLst>
            <a:outerShdw blurRad="292100" dist="139700" dir="2700000" algn="tl" rotWithShape="0">
              <a:srgbClr val="333333">
                <a:alpha val="65000"/>
              </a:srgbClr>
            </a:outerShdw>
          </a:effectLst>
        </p:spPr>
      </p:pic>
      <p:sp>
        <p:nvSpPr>
          <p:cNvPr id="7" name="pole tekstowe 6"/>
          <p:cNvSpPr txBox="1"/>
          <p:nvPr/>
        </p:nvSpPr>
        <p:spPr>
          <a:xfrm>
            <a:off x="3203848" y="404664"/>
            <a:ext cx="6192688" cy="1200329"/>
          </a:xfrm>
          <a:prstGeom prst="rect">
            <a:avLst/>
          </a:prstGeom>
          <a:noFill/>
          <a:effectLst>
            <a:outerShdw blurRad="50800" dist="38100" dir="2700000" algn="tl" rotWithShape="0">
              <a:prstClr val="black">
                <a:alpha val="40000"/>
              </a:prstClr>
            </a:outerShdw>
          </a:effectLst>
        </p:spPr>
        <p:txBody>
          <a:bodyPr wrap="square" rtlCol="0">
            <a:spAutoFit/>
          </a:bodyPr>
          <a:lstStyle/>
          <a:p>
            <a:r>
              <a:rPr lang="pl-PL" sz="7200" dirty="0" smtClean="0">
                <a:solidFill>
                  <a:schemeClr val="bg1"/>
                </a:solidFill>
              </a:rPr>
              <a:t>Etap 3</a:t>
            </a:r>
            <a:endParaRPr lang="pl-PL" sz="7200" dirty="0">
              <a:solidFill>
                <a:schemeClr val="bg1"/>
              </a:solidFill>
            </a:endParaRPr>
          </a:p>
        </p:txBody>
      </p:sp>
      <p:sp>
        <p:nvSpPr>
          <p:cNvPr id="8" name="pole tekstowe 7"/>
          <p:cNvSpPr txBox="1"/>
          <p:nvPr/>
        </p:nvSpPr>
        <p:spPr>
          <a:xfrm>
            <a:off x="971600" y="1628800"/>
            <a:ext cx="7128792"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l-PL" sz="2800" dirty="0" smtClean="0">
                <a:solidFill>
                  <a:schemeClr val="bg1"/>
                </a:solidFill>
              </a:rPr>
              <a:t>Jak to szybko zleciało… Niestety to już ostatni etap. Za to teraz będzie najzabawniej! Jak zwykle możecie wygrać owocka lub za karę zrobić ćwiczenia gimnastyczne. Ten etap nazywa się „Pytanie czy wyzwanie ze zdrowym trybem życia”… Będziecie mieć do wyboru albo pytanie, albo wyzwanie. Oczywiście wszystko będzie dotyczyło zdrowego trybu życia… To co? Zaczynamy?</a:t>
            </a:r>
            <a:endParaRPr lang="pl-PL" sz="2800"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ennikcytryna1.jpg"/>
          <p:cNvPicPr>
            <a:picLocks noGrp="1" noChangeAspect="1"/>
          </p:cNvPicPr>
          <p:nvPr>
            <p:ph idx="1"/>
          </p:nvPr>
        </p:nvPicPr>
        <p:blipFill>
          <a:blip r:embed="rId2" cstate="print"/>
          <a:stretch>
            <a:fillRect/>
          </a:stretch>
        </p:blipFill>
        <p:spPr>
          <a:xfrm>
            <a:off x="0" y="0"/>
            <a:ext cx="9144000" cy="6858000"/>
          </a:xfrm>
        </p:spPr>
      </p:pic>
      <p:sp>
        <p:nvSpPr>
          <p:cNvPr id="5" name="pole tekstowe 4"/>
          <p:cNvSpPr txBox="1"/>
          <p:nvPr/>
        </p:nvSpPr>
        <p:spPr>
          <a:xfrm>
            <a:off x="2555776" y="260648"/>
            <a:ext cx="4392488" cy="1107996"/>
          </a:xfrm>
          <a:prstGeom prst="rect">
            <a:avLst/>
          </a:prstGeom>
          <a:noFill/>
          <a:effectLst>
            <a:outerShdw blurRad="50800" dist="38100" dir="2700000" algn="tl" rotWithShape="0">
              <a:prstClr val="black">
                <a:alpha val="40000"/>
              </a:prstClr>
            </a:outerShdw>
          </a:effectLst>
        </p:spPr>
        <p:txBody>
          <a:bodyPr wrap="square" rtlCol="0">
            <a:spAutoFit/>
          </a:bodyPr>
          <a:lstStyle/>
          <a:p>
            <a:r>
              <a:rPr lang="pl-PL" sz="6600" dirty="0" smtClean="0">
                <a:solidFill>
                  <a:schemeClr val="bg1"/>
                </a:solidFill>
              </a:rPr>
              <a:t>Zaczynamy!</a:t>
            </a:r>
            <a:endParaRPr lang="pl-PL" sz="6600" dirty="0">
              <a:solidFill>
                <a:schemeClr val="bg1"/>
              </a:solidFill>
            </a:endParaRPr>
          </a:p>
        </p:txBody>
      </p:sp>
      <p:sp>
        <p:nvSpPr>
          <p:cNvPr id="6" name="pole tekstowe 5"/>
          <p:cNvSpPr txBox="1"/>
          <p:nvPr/>
        </p:nvSpPr>
        <p:spPr>
          <a:xfrm>
            <a:off x="683568" y="1124744"/>
            <a:ext cx="8136904" cy="538609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endParaRPr lang="pl-PL" sz="2000" dirty="0" smtClean="0">
              <a:solidFill>
                <a:schemeClr val="bg1"/>
              </a:solidFill>
            </a:endParaRPr>
          </a:p>
          <a:p>
            <a:pPr algn="ctr"/>
            <a:r>
              <a:rPr lang="pl-PL" sz="2400" dirty="0" smtClean="0">
                <a:solidFill>
                  <a:schemeClr val="bg1"/>
                </a:solidFill>
              </a:rPr>
              <a:t>Wyzwanie  1: Zakręć SUPERKOŁEM, a następnie zjedz wylosowany owoc/warzywo</a:t>
            </a:r>
          </a:p>
          <a:p>
            <a:pPr algn="ctr"/>
            <a:r>
              <a:rPr lang="pl-PL" sz="2400" dirty="0" smtClean="0">
                <a:solidFill>
                  <a:schemeClr val="bg1"/>
                </a:solidFill>
              </a:rPr>
              <a:t>Pytanie 1: Wymień 3 owoce, które rosną w sadzie</a:t>
            </a:r>
          </a:p>
          <a:p>
            <a:pPr algn="ctr"/>
            <a:endParaRPr lang="pl-PL" sz="2400" dirty="0" smtClean="0">
              <a:solidFill>
                <a:schemeClr val="bg1"/>
              </a:solidFill>
            </a:endParaRPr>
          </a:p>
          <a:p>
            <a:pPr algn="ctr"/>
            <a:r>
              <a:rPr lang="pl-PL" sz="2400" dirty="0" smtClean="0">
                <a:solidFill>
                  <a:schemeClr val="bg1"/>
                </a:solidFill>
              </a:rPr>
              <a:t>Zadanie 2: Zrób 5 przysiadów</a:t>
            </a:r>
          </a:p>
          <a:p>
            <a:pPr algn="ctr"/>
            <a:r>
              <a:rPr lang="pl-PL" sz="2400" dirty="0" smtClean="0">
                <a:solidFill>
                  <a:schemeClr val="bg1"/>
                </a:solidFill>
              </a:rPr>
              <a:t>Pytanie 2: Co to jest zdrowy tryb życia?</a:t>
            </a:r>
          </a:p>
          <a:p>
            <a:pPr algn="ctr"/>
            <a:endParaRPr lang="pl-PL" sz="2400" dirty="0" smtClean="0">
              <a:solidFill>
                <a:schemeClr val="bg1"/>
              </a:solidFill>
            </a:endParaRPr>
          </a:p>
          <a:p>
            <a:pPr algn="ctr"/>
            <a:r>
              <a:rPr lang="pl-PL" sz="2400" dirty="0" smtClean="0">
                <a:solidFill>
                  <a:schemeClr val="bg1"/>
                </a:solidFill>
              </a:rPr>
              <a:t>Zadanie 3: Zrób  5 pajacyków. </a:t>
            </a:r>
          </a:p>
          <a:p>
            <a:pPr algn="ctr"/>
            <a:r>
              <a:rPr lang="pl-PL" sz="2400" dirty="0" smtClean="0">
                <a:solidFill>
                  <a:schemeClr val="bg1"/>
                </a:solidFill>
              </a:rPr>
              <a:t>Pytanie 3: Jaką witaminę zawiera cytrynka?</a:t>
            </a:r>
          </a:p>
          <a:p>
            <a:pPr algn="ctr"/>
            <a:endParaRPr lang="pl-PL" sz="2400" dirty="0" smtClean="0">
              <a:solidFill>
                <a:schemeClr val="bg1"/>
              </a:solidFill>
            </a:endParaRPr>
          </a:p>
          <a:p>
            <a:pPr algn="ctr"/>
            <a:r>
              <a:rPr lang="pl-PL" sz="2400" dirty="0" smtClean="0">
                <a:solidFill>
                  <a:schemeClr val="bg1"/>
                </a:solidFill>
              </a:rPr>
              <a:t>Zadanie 4: Zrób 5 pompek</a:t>
            </a:r>
          </a:p>
          <a:p>
            <a:pPr marL="342900" indent="-342900" algn="ctr"/>
            <a:r>
              <a:rPr lang="pl-PL" sz="2400" dirty="0" smtClean="0">
                <a:solidFill>
                  <a:schemeClr val="bg1"/>
                </a:solidFill>
              </a:rPr>
              <a:t>Pytanie 4: Zielone i smaczne warzywo. Robi się z niego mizerię?   </a:t>
            </a:r>
          </a:p>
          <a:p>
            <a:endParaRPr lang="pl-PL" dirty="0" smtClean="0"/>
          </a:p>
          <a:p>
            <a:endParaRPr lang="pl-PL" dirty="0"/>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4" name="Symbol zastępczy zawartości 3" descr="355200.jpg"/>
          <p:cNvPicPr>
            <a:picLocks noGrp="1" noChangeAspect="1"/>
          </p:cNvPicPr>
          <p:nvPr>
            <p:ph idx="1"/>
          </p:nvPr>
        </p:nvPicPr>
        <p:blipFill>
          <a:blip r:embed="rId2" cstate="print"/>
          <a:stretch>
            <a:fillRect/>
          </a:stretch>
        </p:blipFill>
        <p:spPr>
          <a:xfrm>
            <a:off x="-1548680" y="-99392"/>
            <a:ext cx="12374736" cy="6957392"/>
          </a:xfrm>
        </p:spPr>
      </p:pic>
      <p:sp>
        <p:nvSpPr>
          <p:cNvPr id="5" name="pole tekstowe 4"/>
          <p:cNvSpPr txBox="1"/>
          <p:nvPr/>
        </p:nvSpPr>
        <p:spPr>
          <a:xfrm>
            <a:off x="1547664" y="764704"/>
            <a:ext cx="6768752"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pl-PL" sz="4800" dirty="0" smtClean="0">
                <a:solidFill>
                  <a:schemeClr val="bg1"/>
                </a:solidFill>
              </a:rPr>
              <a:t>To niestety już koniec! </a:t>
            </a:r>
            <a:r>
              <a:rPr lang="pl-PL" sz="4800" dirty="0" smtClean="0">
                <a:solidFill>
                  <a:schemeClr val="bg1"/>
                </a:solidFill>
                <a:sym typeface="Wingdings" pitchFamily="2" charset="2"/>
              </a:rPr>
              <a:t></a:t>
            </a:r>
            <a:endParaRPr lang="pl-PL" sz="4800" dirty="0">
              <a:solidFill>
                <a:schemeClr val="bg1"/>
              </a:solidFill>
            </a:endParaRPr>
          </a:p>
        </p:txBody>
      </p:sp>
      <p:sp>
        <p:nvSpPr>
          <p:cNvPr id="6" name="pole tekstowe 5"/>
          <p:cNvSpPr txBox="1"/>
          <p:nvPr/>
        </p:nvSpPr>
        <p:spPr>
          <a:xfrm>
            <a:off x="899592" y="1844824"/>
            <a:ext cx="7416824"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pl-PL" sz="2000" dirty="0" smtClean="0">
                <a:solidFill>
                  <a:schemeClr val="bg1"/>
                </a:solidFill>
              </a:rPr>
              <a:t>Nasz teleturniej powoli się już kończy… Przez całą lekcje bawiliście się zdobywaliście wiedzę oraz punkty. Pewnie nie możecie się doczekać wyników. Wynik wyciągniemy z tajemniczej koperty! Jesteście ciekawi?</a:t>
            </a:r>
            <a:endParaRPr lang="pl-PL" sz="2000" dirty="0">
              <a:solidFill>
                <a:schemeClr val="bg1"/>
              </a:solidFill>
            </a:endParaRPr>
          </a:p>
        </p:txBody>
      </p:sp>
      <p:sp>
        <p:nvSpPr>
          <p:cNvPr id="7" name="pole tekstowe 6"/>
          <p:cNvSpPr txBox="1"/>
          <p:nvPr/>
        </p:nvSpPr>
        <p:spPr>
          <a:xfrm>
            <a:off x="3023320" y="3212976"/>
            <a:ext cx="6120680"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pl-PL" sz="4000" dirty="0" smtClean="0">
                <a:solidFill>
                  <a:schemeClr val="bg1"/>
                </a:solidFill>
              </a:rPr>
              <a:t>A wygrywa…?</a:t>
            </a:r>
            <a:endParaRPr lang="pl-PL" sz="4000"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315</TotalTime>
  <Words>425</Words>
  <Application>Microsoft Office PowerPoint</Application>
  <PresentationFormat>Pokaz na ekranie (4:3)</PresentationFormat>
  <Paragraphs>37</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Motyw pakietu Office</vt:lpstr>
      <vt:lpstr>Prezentacja programu PowerPoint</vt:lpstr>
      <vt:lpstr>Prezentacja programu PowerPoint</vt:lpstr>
      <vt:lpstr>Prezentacja programu PowerPoint</vt:lpstr>
      <vt:lpstr>Prezentacja programu PowerPoint</vt:lpstr>
      <vt:lpstr>Etap 2</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BJ SHOPS</dc:creator>
  <cp:lastModifiedBy>Admin</cp:lastModifiedBy>
  <cp:revision>36</cp:revision>
  <dcterms:created xsi:type="dcterms:W3CDTF">2015-05-10T07:08:07Z</dcterms:created>
  <dcterms:modified xsi:type="dcterms:W3CDTF">2015-06-10T08:01:30Z</dcterms:modified>
</cp:coreProperties>
</file>